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7" r:id="rId5"/>
    <p:sldId id="262" r:id="rId6"/>
    <p:sldId id="271" r:id="rId7"/>
    <p:sldId id="272" r:id="rId8"/>
    <p:sldId id="277" r:id="rId9"/>
    <p:sldId id="273" r:id="rId10"/>
    <p:sldId id="274" r:id="rId11"/>
    <p:sldId id="276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3393D7-C0EA-4470-B3DC-CD5C692596E3}" v="17" dt="2024-12-12T17:21:48.6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9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CCA1C-4834-E049-AA76-4A96B5403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23751E-1C0B-A54E-327D-B1E93B05A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5B28F-1F9A-426B-0F63-472541066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2FCB-1FD0-4125-A1F8-4E66B76E4375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DF0E1-8441-DF9F-E217-454D9CA93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003A2-87DF-6AC0-1692-A140936D3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FBAB-24E2-4DF4-AC12-5CFA4E495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4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ED926-22F5-DF6D-29DE-B229877D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06E034-82C4-5A55-5961-4AEFC2646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70700-916D-F54D-A62B-B00B62AE9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2FCB-1FD0-4125-A1F8-4E66B76E4375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550EE-FBC8-D1C0-FD97-179C0F6FF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B6856-2A32-2418-6996-834CE019D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FBAB-24E2-4DF4-AC12-5CFA4E495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2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FAA349-1B14-6EA6-4321-36651B12E8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5CA14D-C551-DF42-3BD9-965A8427C8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6CF58-D06D-B9D9-7E2D-38ECCC54B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2FCB-1FD0-4125-A1F8-4E66B76E4375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446BE-5849-B310-20D6-25E92C015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F9011-529E-8786-3978-112A2A0B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FBAB-24E2-4DF4-AC12-5CFA4E495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956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12BF9-EE54-6B10-8BB7-2F90398CB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97EFE-2407-9722-A753-79662172C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378FE-9E19-7591-37FA-293A1544D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2FCB-1FD0-4125-A1F8-4E66B76E4375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CD514-2898-E05C-880D-E10B6993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5716B-60EB-674A-DF7B-5CEE8B6C9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FBAB-24E2-4DF4-AC12-5CFA4E495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99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7D3F2-F53A-9B2A-035B-A5C018E2D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56264-B7FC-EFC5-F458-7490D10C0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955DC-C858-09B5-3A67-A18A6CC7E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2FCB-1FD0-4125-A1F8-4E66B76E4375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4CCD5-3FA0-55E0-9031-1F81DC78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5E995-99B8-7B08-4CF8-7C665804E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FBAB-24E2-4DF4-AC12-5CFA4E495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7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11921-CC40-43FB-311F-49EB1EBD0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ACF79-71A5-82F6-D32F-FCFF93978C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EB769-5E91-91D5-981E-AA652C068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5441C9-9773-DAFD-EBAD-2BA633B17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2FCB-1FD0-4125-A1F8-4E66B76E4375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32F5A0-1E57-D854-B68F-4D968BEFC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44C27B-D3CA-2414-01F9-F1B2268A8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FBAB-24E2-4DF4-AC12-5CFA4E495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8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63E08-0572-11E1-F8B0-D13BAF7D2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6D3E7-1880-5CA8-2521-8975EE23B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E8ED88-CBCA-EB24-126D-A52F4B6C8E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E272F3-BF87-90FB-384D-1325175689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E84B0C-6B91-CD8A-AAE4-D395724FFD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FC99E-99C5-642A-9090-0ADBBCF5E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2FCB-1FD0-4125-A1F8-4E66B76E4375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B73560-45DE-2996-602E-4E7CA445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819367-4DE3-9ACC-DC92-A1AB53455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FBAB-24E2-4DF4-AC12-5CFA4E495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3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9579C-B573-7763-0356-19F71F14D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D5F56E-8F9C-91F4-E24F-C45CE461A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2FCB-1FD0-4125-A1F8-4E66B76E4375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90600-91BC-C1D3-EE08-580949AF1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7D1E5-A91F-2DDE-2215-0C8706E2E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FBAB-24E2-4DF4-AC12-5CFA4E495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4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C6DCDB-C9AC-3EDB-455B-0EDD85883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2FCB-1FD0-4125-A1F8-4E66B76E4375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585F75-096E-B03F-0245-559CBDBB8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4D259-18EE-8743-0AE3-6AF43B259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FBAB-24E2-4DF4-AC12-5CFA4E495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6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EA8CD-F707-AE69-743A-52AAFE353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77821-E5F4-E602-3499-8BAB02F0E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FF5899-B8E7-3C6B-4E37-4D7CB2427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C3E57-1E4C-6FB8-4497-4BA28C62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2FCB-1FD0-4125-A1F8-4E66B76E4375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A97C22-657E-3F33-A05B-D6FC26BDB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16A75-4AC9-1B22-3934-AE7D5FAA7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FBAB-24E2-4DF4-AC12-5CFA4E495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97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ED776-C6B0-F950-B6BB-76A13FF26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C67352-69B8-4159-F0A0-A52870F985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10B25A-6682-6EB1-A2F7-2819179915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69B65-93E9-B1CA-3125-CD0D9794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2FCB-1FD0-4125-A1F8-4E66B76E4375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A6F6CC-E6F5-ED87-03CC-DADC6CE23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1FB12-7678-06F9-9407-C7A69E9E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3FBAB-24E2-4DF4-AC12-5CFA4E495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9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1844EB-3DB5-DD50-717D-9837387D9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82178-8DB2-1EC3-2AA9-B67A10FB7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DDA88-D52C-FE68-7E75-F1983E7CDF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12FCB-1FD0-4125-A1F8-4E66B76E4375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BD062-1970-6EE9-B2BC-6CDD0A67EC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4A483-8F8D-4706-5EB9-549B7D6BA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3FBAB-24E2-4DF4-AC12-5CFA4E495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1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s.google.com/search/docs/fundamentals/creating-helpful-content" TargetMode="External"/><Relationship Id="rId2" Type="http://schemas.openxmlformats.org/officeDocument/2006/relationships/hyperlink" Target="https://static.googleusercontent.com/media/guidelines.raterhub.com/en/searchqualityevaluatorguideline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ers.google.com/search/blog/2022/08/helpful-content-update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developers.google.com/search/blog/2022/08/helpful-content-updat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linkedin.com/business/marketing/blog/content-marketing" TargetMode="External"/><Relationship Id="rId2" Type="http://schemas.openxmlformats.org/officeDocument/2006/relationships/hyperlink" Target="edelman.com/trust/2023-trust-baromete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5523B-5C6B-3879-33FE-2499423551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673" y="2014453"/>
            <a:ext cx="11565029" cy="1810952"/>
          </a:xfrm>
        </p:spPr>
        <p:txBody>
          <a:bodyPr>
            <a:normAutofit fontScale="90000"/>
          </a:bodyPr>
          <a:lstStyle/>
          <a:p>
            <a:r>
              <a:rPr lang="en-US" dirty="0"/>
              <a:t>Why You Should Post Content Under a Personal Name Versus a Company Name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210F89-431C-9156-89D7-C30BCC98E4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19256"/>
            <a:ext cx="4507684" cy="1385925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Presented by:</a:t>
            </a:r>
            <a:br>
              <a:rPr lang="en-US"/>
            </a:br>
            <a:r>
              <a:rPr lang="en-US"/>
              <a:t>ERP Software Blog</a:t>
            </a:r>
            <a:br>
              <a:rPr lang="en-US"/>
            </a:br>
            <a:r>
              <a:rPr lang="en-US"/>
              <a:t>CRM Software Blog</a:t>
            </a:r>
            <a:br>
              <a:rPr lang="en-US"/>
            </a:br>
            <a:r>
              <a:rPr lang="en-US"/>
              <a:t>ERP Cloud Blog</a:t>
            </a:r>
            <a:br>
              <a:rPr lang="en-US"/>
            </a:br>
            <a:endParaRPr lang="en-US"/>
          </a:p>
        </p:txBody>
      </p:sp>
      <p:pic>
        <p:nvPicPr>
          <p:cNvPr id="1026" name="Picture 2" descr="ERP Software Blog">
            <a:extLst>
              <a:ext uri="{FF2B5EF4-FFF2-40B4-BE49-F238E27FC236}">
                <a16:creationId xmlns:a16="http://schemas.microsoft.com/office/drawing/2014/main" id="{F741AAC7-DD8D-2753-390E-031334C10D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90" y="295418"/>
            <a:ext cx="436245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RM Software Blog | Dynamics 365">
            <a:extLst>
              <a:ext uri="{FF2B5EF4-FFF2-40B4-BE49-F238E27FC236}">
                <a16:creationId xmlns:a16="http://schemas.microsoft.com/office/drawing/2014/main" id="{3A1EAC27-BF40-AE51-ED5F-6C4CAA6EB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253" y="295419"/>
            <a:ext cx="436245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RP Cloud Blog">
            <a:extLst>
              <a:ext uri="{FF2B5EF4-FFF2-40B4-BE49-F238E27FC236}">
                <a16:creationId xmlns:a16="http://schemas.microsoft.com/office/drawing/2014/main" id="{DBEA0060-AA05-722B-A673-34427BE1D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305" y="1105035"/>
            <a:ext cx="346710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8DE0A825-789F-4B23-DD63-4264EF06E70D}"/>
              </a:ext>
            </a:extLst>
          </p:cNvPr>
          <p:cNvSpPr txBox="1">
            <a:spLocks/>
          </p:cNvSpPr>
          <p:nvPr/>
        </p:nvSpPr>
        <p:spPr>
          <a:xfrm>
            <a:off x="5887673" y="4448537"/>
            <a:ext cx="4507684" cy="1138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Presenter:</a:t>
            </a:r>
            <a:br>
              <a:rPr lang="en-US" dirty="0"/>
            </a:br>
            <a:r>
              <a:rPr lang="en-US" dirty="0"/>
              <a:t>Jeff Foreman</a:t>
            </a:r>
            <a:br>
              <a:rPr lang="en-US" dirty="0"/>
            </a:br>
            <a:r>
              <a:rPr lang="en-US" dirty="0"/>
              <a:t>jeff@erpsoftwareblog.com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6FC0A3F-644B-F691-84FF-2AED0E322159}"/>
              </a:ext>
            </a:extLst>
          </p:cNvPr>
          <p:cNvSpPr txBox="1">
            <a:spLocks/>
          </p:cNvSpPr>
          <p:nvPr/>
        </p:nvSpPr>
        <p:spPr>
          <a:xfrm>
            <a:off x="3393126" y="5913274"/>
            <a:ext cx="4507684" cy="593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December 12</a:t>
            </a:r>
            <a:r>
              <a:rPr lang="en-US" baseline="30000" dirty="0"/>
              <a:t>th</a:t>
            </a:r>
            <a:r>
              <a:rPr lang="en-US" dirty="0"/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2814919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079F481-B833-AD8B-F3AC-A9AC9E357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139E207-BF8E-2F95-AD23-E1C586E26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1F7F9C3-7E84-8D9A-763A-1AAAA7D8B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59798C-AB37-D7FE-5F7D-BBAD16692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Information for Bio Pages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225C8055-2E98-E878-72CD-336F0211A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EED2D-9346-D697-8F2E-C1EFA5D3C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350" y="112295"/>
            <a:ext cx="6906491" cy="6745705"/>
          </a:xfrm>
        </p:spPr>
        <p:txBody>
          <a:bodyPr anchor="ctr">
            <a:normAutofit fontScale="62500" lnSpcReduction="20000"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sz="5400" dirty="0"/>
              <a:t>Photo</a:t>
            </a:r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sz="5400" dirty="0"/>
              <a:t>Professional Background</a:t>
            </a:r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sz="5400" dirty="0"/>
              <a:t>Areas of Expertise</a:t>
            </a:r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sz="5400" dirty="0"/>
              <a:t>Verifiable Credentials (with links if possible)</a:t>
            </a:r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sz="5100" dirty="0"/>
              <a:t>Pre-able text should demonstrate</a:t>
            </a:r>
          </a:p>
          <a:p>
            <a:pPr marL="1371600" lvl="3" indent="0">
              <a:buNone/>
            </a:pPr>
            <a:r>
              <a:rPr lang="en-US" sz="4100" dirty="0"/>
              <a:t>Direct Involvement</a:t>
            </a:r>
          </a:p>
          <a:p>
            <a:pPr marL="1371600" lvl="3" indent="0">
              <a:buNone/>
            </a:pPr>
            <a:r>
              <a:rPr lang="en-US" sz="4100" dirty="0"/>
              <a:t>Personal Knowledge</a:t>
            </a:r>
          </a:p>
          <a:p>
            <a:pPr marL="1371600" lvl="3" indent="0">
              <a:buNone/>
            </a:pPr>
            <a:r>
              <a:rPr lang="en-US" sz="4100" dirty="0"/>
              <a:t>Specific examples</a:t>
            </a:r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sz="5100" dirty="0"/>
              <a:t>Update the information regularly.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82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1B755F-5A7D-204A-3964-7BC4870426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A3921B9-8ACA-B859-7A10-B72A68508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A681583-F904-F12E-BA73-1770D6237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82909F-B31E-3DB6-85D7-2F81CC7CF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Potential Impact of Personal Authorship on SEO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FB98DA6-4ACA-473A-7FC4-D5AAE4FCB1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637EB-F542-32BB-9701-C2B864ABBA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350" y="112295"/>
            <a:ext cx="6906491" cy="6745705"/>
          </a:xfrm>
        </p:spPr>
        <p:txBody>
          <a:bodyPr anchor="ctr">
            <a:normAutofit fontScale="55000" lnSpcReduction="20000"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5400" dirty="0"/>
              <a:t>From Google Documentation</a:t>
            </a:r>
            <a:br>
              <a:rPr lang="en-US" sz="5400" dirty="0"/>
            </a:br>
            <a:endParaRPr lang="en-US" sz="5400" dirty="0"/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sz="4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“Understanding who is responsible for a website and who created the content is a critical part of assessing E-E-A-T. This allows us to understand if the content creator has relevant experience, expertise, authority, and trustworthiness.”</a:t>
            </a:r>
            <a:br>
              <a:rPr lang="en-US" sz="4000" dirty="0"/>
            </a:br>
            <a:endParaRPr lang="en-US" sz="5400" dirty="0"/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sz="4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"Make it clear who created the content and for what purpose. Include information that demonstrates first-hand experience.“</a:t>
            </a:r>
            <a:br>
              <a:rPr lang="en-US" sz="4000" dirty="0"/>
            </a:br>
            <a:endParaRPr lang="en-US" sz="4000" dirty="0"/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sz="4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"Content should demonstrate first-hand expertise and a depth of knowledge (e.g., expertise that comes from having actually used a product or service, or visiting a place)."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84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C1A651-EFAE-4D3E-EC32-44CFF9652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7E00B2-C54E-BDFE-D54D-599F590593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80BFA53-4104-B867-FE43-27D93A7B6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EAB7D7-71E9-F031-8477-D82CB013E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Summary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F833A990-E5DD-5CE8-9DAB-FD3CB6E11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A95EB-C547-085E-4696-47D1EA9C4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350" y="112295"/>
            <a:ext cx="6906491" cy="6745705"/>
          </a:xfrm>
        </p:spPr>
        <p:txBody>
          <a:bodyPr anchor="ctr">
            <a:normAutofit fontScale="77500" lnSpcReduction="20000"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sz="5400" dirty="0"/>
              <a:t>Not all content needs to be authored by a person.</a:t>
            </a:r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sz="5100" dirty="0"/>
              <a:t>Personal attribution is a tool to vary your content and test results.</a:t>
            </a:r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sz="5100" dirty="0"/>
              <a:t>Well-written personal content naturally provides a unique perspective that Google claims it prefers.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4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A6F3E0-4072-D843-FD85-3C733E2281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dirty="0">
                <a:solidFill>
                  <a:srgbClr val="FFFFFF"/>
                </a:solidFill>
              </a:rPr>
              <a:t>Topics</a:t>
            </a:r>
            <a:endParaRPr lang="en-US" sz="4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4EC47F4-F62C-45A8-8968-16FCC50FD4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182389" y="1582340"/>
            <a:ext cx="7845417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Google's Helpful Content System 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Benefits of Personal Authorship 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Implementation Strategies 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Impact on SEO 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Best Practices 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Q&amp;A </a:t>
            </a:r>
          </a:p>
        </p:txBody>
      </p:sp>
    </p:spTree>
    <p:extLst>
      <p:ext uri="{BB962C8B-B14F-4D97-AF65-F5344CB8AC3E}">
        <p14:creationId xmlns:p14="http://schemas.microsoft.com/office/powerpoint/2010/main" val="1504587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033EFC-9A87-2742-3C3F-6C9AF81D9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Google's Helpful Content System		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09038-68F4-B9AC-9382-F25936C27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234" y="591344"/>
            <a:ext cx="7466565" cy="5585619"/>
          </a:xfrm>
        </p:spPr>
        <p:txBody>
          <a:bodyPr anchor="ctr">
            <a:normAutofit/>
          </a:bodyPr>
          <a:lstStyle/>
          <a:p>
            <a:pPr lvl="1"/>
            <a:r>
              <a:rPr lang="en-US" sz="3200" dirty="0"/>
              <a:t>Launched: August 2022</a:t>
            </a:r>
          </a:p>
          <a:p>
            <a:pPr lvl="1"/>
            <a:r>
              <a:rPr lang="en-US" sz="3200" dirty="0"/>
              <a:t>Major Updates:</a:t>
            </a:r>
          </a:p>
          <a:p>
            <a:pPr lvl="1"/>
            <a:r>
              <a:rPr lang="en-US" sz="3200" dirty="0"/>
              <a:t>	December 2022 Enhancement</a:t>
            </a:r>
            <a:br>
              <a:rPr lang="en-US" sz="3200" dirty="0"/>
            </a:br>
            <a:r>
              <a:rPr lang="en-US" sz="3200" dirty="0"/>
              <a:t>	February 2023 Global Rollout</a:t>
            </a:r>
            <a:br>
              <a:rPr lang="en-US" sz="3200" dirty="0"/>
            </a:br>
            <a:r>
              <a:rPr lang="en-US" sz="3200" dirty="0"/>
              <a:t>	October 2023 Effectiveness Update</a:t>
            </a:r>
          </a:p>
          <a:p>
            <a:pPr lvl="1"/>
            <a:r>
              <a:rPr lang="en-US" sz="3200" dirty="0">
                <a:hlinkClick r:id="rId2"/>
              </a:rPr>
              <a:t>Google Quote</a:t>
            </a:r>
            <a:r>
              <a:rPr lang="en-US" sz="3200" dirty="0"/>
              <a:t>: "Content should demonstrate first-hand experience and a depth of knowledge.</a:t>
            </a:r>
          </a:p>
          <a:p>
            <a:pPr lvl="1"/>
            <a:r>
              <a:rPr lang="en-US" sz="3200" dirty="0"/>
              <a:t>This system represents a fundamental shift in how Google evaluates content quality.</a:t>
            </a:r>
          </a:p>
        </p:txBody>
      </p:sp>
    </p:spTree>
    <p:extLst>
      <p:ext uri="{BB962C8B-B14F-4D97-AF65-F5344CB8AC3E}">
        <p14:creationId xmlns:p14="http://schemas.microsoft.com/office/powerpoint/2010/main" val="1726222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033EFC-9A87-2742-3C3F-6C9AF81D9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908" y="1114613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Beyond Google: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Why Personal Authorship Matters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09038-68F4-B9AC-9382-F25936C27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694303" cy="5507703"/>
          </a:xfrm>
        </p:spPr>
        <p:txBody>
          <a:bodyPr anchor="ctr"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dirty="0"/>
              <a:t>From </a:t>
            </a:r>
            <a:r>
              <a:rPr lang="en-US" dirty="0">
                <a:hlinkClick r:id="rId2"/>
              </a:rPr>
              <a:t>Edelman 2023 Trust Barometer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Technical experts are most trusted.</a:t>
            </a:r>
          </a:p>
          <a:p>
            <a:pPr lvl="1"/>
            <a:r>
              <a:rPr lang="en-US" dirty="0"/>
              <a:t>People like yourself rank higher in trust than corporate voices.</a:t>
            </a:r>
            <a:br>
              <a:rPr lang="en-US" dirty="0"/>
            </a:br>
            <a:endParaRPr lang="en-US" dirty="0"/>
          </a:p>
          <a:p>
            <a:pPr marL="457200" indent="-457200" algn="l">
              <a:buFont typeface="+mj-lt"/>
              <a:buAutoNum type="arabicPeriod"/>
            </a:pPr>
            <a:r>
              <a:rPr lang="en-US" dirty="0">
                <a:hlinkClick r:id="rId3"/>
              </a:rPr>
              <a:t>LinkedIn Engagement Data</a:t>
            </a:r>
            <a:endParaRPr lang="en-US" dirty="0"/>
          </a:p>
          <a:p>
            <a:pPr lvl="1"/>
            <a:r>
              <a:rPr lang="en-US" dirty="0"/>
              <a:t>Employee posts: 2x higher click-through rates than corporate posts.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755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8B18E3-9569-9643-A5E5-C9A758F46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Human Authorship Aligns With Google’s 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E-E-A-T Concept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DAF76D1-1EB5-737F-4E15-FDDA855A1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72" y="506437"/>
            <a:ext cx="7610621" cy="61920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/>
              <a:t>Experience: </a:t>
            </a:r>
            <a:br>
              <a:rPr lang="en-US" dirty="0"/>
            </a:br>
            <a:r>
              <a:rPr lang="en-US" dirty="0"/>
              <a:t>Personal Case Studies, Direct Involvement, Real-world Experiences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Expertise: </a:t>
            </a:r>
            <a:br>
              <a:rPr lang="en-US" b="1" dirty="0"/>
            </a:br>
            <a:r>
              <a:rPr lang="en-US" dirty="0"/>
              <a:t>Professional Credentials, Verifiable Background, Specific Knowledge Areas, Continuing Education.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Authoritativeness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Citations by other publishers, Industry Recognition, Published Content, Professional Affiliations, Awards and Achievements.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Trustworthiness: </a:t>
            </a:r>
            <a:br>
              <a:rPr lang="en-US" b="1" dirty="0"/>
            </a:br>
            <a:r>
              <a:rPr lang="en-US" dirty="0"/>
              <a:t>Transparent Background, Verifiable Credentials, Updated Bio,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30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0503F4-FF99-4BE4-F01A-5B86FEA9E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Implications for Content Generation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2013B-8AD4-4218-E3F3-BAD1AA03E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350" y="1153572"/>
            <a:ext cx="6906491" cy="5585619"/>
          </a:xfrm>
        </p:spPr>
        <p:txBody>
          <a:bodyPr anchor="ctr">
            <a:normAutofit fontScale="55000" lnSpcReduction="20000"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5800" dirty="0"/>
              <a:t>Individual authorship supports: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5100" dirty="0"/>
              <a:t>Detailed first-hand accounts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5100" dirty="0"/>
              <a:t>Specific expertise demonstrations</a:t>
            </a:r>
          </a:p>
          <a:p>
            <a:r>
              <a:rPr lang="en-US" sz="5100" dirty="0"/>
              <a:t>Clear accountability</a:t>
            </a:r>
          </a:p>
          <a:p>
            <a:r>
              <a:rPr lang="en-US" sz="5100" dirty="0"/>
              <a:t>Unique insights</a:t>
            </a:r>
          </a:p>
          <a:p>
            <a:r>
              <a:rPr lang="en-US" sz="5100" dirty="0"/>
              <a:t>Personal experiences</a:t>
            </a:r>
          </a:p>
          <a:p>
            <a:r>
              <a:rPr lang="en-US" sz="5100" dirty="0"/>
              <a:t>Specific examples</a:t>
            </a:r>
          </a:p>
          <a:p>
            <a:r>
              <a:rPr lang="en-US" sz="5100" dirty="0"/>
              <a:t>Direct knowledge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27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F61A50-CE47-88BE-52E8-242261FFAB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4E9B7B-5664-E50E-9176-3331250B2C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E776433-447F-D4A2-AAB8-DA7D5BD683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4FE310-8947-9BDD-89E9-3537000B2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How Our Personal Authorship Tools Works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E9FBA791-1CA4-975C-318B-24F9007BD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237A4-B2C3-4AD6-7EEB-9A9B2D1CE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350" y="1153572"/>
            <a:ext cx="6906491" cy="5585619"/>
          </a:xfrm>
        </p:spPr>
        <p:txBody>
          <a:bodyPr anchor="ctr">
            <a:normAutofit fontScale="55000" lnSpcReduction="20000"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sz="5400" dirty="0"/>
              <a:t>Enter your name and title</a:t>
            </a:r>
            <a:br>
              <a:rPr lang="en-US" sz="5400" dirty="0"/>
            </a:br>
            <a:endParaRPr lang="en-US" sz="5400" dirty="0"/>
          </a:p>
          <a:p>
            <a:pPr marL="914400" indent="-914400">
              <a:buAutoNum type="arabicParenR"/>
            </a:pPr>
            <a:r>
              <a:rPr lang="en-US" sz="5100" dirty="0"/>
              <a:t>Add a link to your company bio page (or LinkedIn Profile)</a:t>
            </a:r>
            <a:br>
              <a:rPr lang="en-US" sz="5100" dirty="0"/>
            </a:br>
            <a:endParaRPr lang="en-US" sz="5100" dirty="0"/>
          </a:p>
          <a:p>
            <a:pPr marL="914400" indent="-914400">
              <a:buAutoNum type="arabicParenR"/>
            </a:pPr>
            <a:r>
              <a:rPr lang="en-US" sz="5100" dirty="0"/>
              <a:t>Add Links to other 3</a:t>
            </a:r>
            <a:r>
              <a:rPr lang="en-US" sz="5100" baseline="30000" dirty="0"/>
              <a:t>rd</a:t>
            </a:r>
            <a:r>
              <a:rPr lang="en-US" sz="5100" dirty="0"/>
              <a:t> party sites that reference you</a:t>
            </a:r>
          </a:p>
          <a:p>
            <a:pPr marL="914400" indent="-914400">
              <a:buAutoNum type="arabicParenR"/>
            </a:pPr>
            <a:r>
              <a:rPr lang="en-US" sz="5100" dirty="0"/>
              <a:t>Let us know if you would like the option to add a profile picture in place of your company log.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51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BA0FAB4-1D5E-19F9-236C-EA6E6A92D9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854" y="401053"/>
            <a:ext cx="11876292" cy="5615489"/>
          </a:xfrm>
        </p:spPr>
      </p:pic>
    </p:spTree>
    <p:extLst>
      <p:ext uri="{BB962C8B-B14F-4D97-AF65-F5344CB8AC3E}">
        <p14:creationId xmlns:p14="http://schemas.microsoft.com/office/powerpoint/2010/main" val="4258092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F98B70-0E71-7E51-FF75-09403834A5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6D2E78-274B-2E3E-5138-79A392F3B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9F9555D-4EB1-54F4-449E-6BED65C60C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AA6556-0877-4280-5069-3ED479C4C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Personal Author Pages.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65E14A6-EACC-6E0D-C352-3AF4A50E6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F8948-7419-0F6B-CC2C-A442AAC79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350" y="1153572"/>
            <a:ext cx="6906491" cy="5585619"/>
          </a:xfrm>
        </p:spPr>
        <p:txBody>
          <a:bodyPr anchor="ctr">
            <a:normAutofit fontScale="55000" lnSpcReduction="20000"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sz="5400" dirty="0"/>
              <a:t>Your company website should include bio pages for key employees.</a:t>
            </a:r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sz="5100" dirty="0"/>
              <a:t>Best practice is to use Schema Markup code to signal content on the page to Google.</a:t>
            </a:r>
          </a:p>
          <a:p>
            <a:pPr marL="914400" indent="-914400">
              <a:buFont typeface="Arial" panose="020B0604020202020204" pitchFamily="34" charset="0"/>
              <a:buAutoNum type="arabicParenR"/>
            </a:pPr>
            <a:r>
              <a:rPr lang="en-US" sz="5100" dirty="0"/>
              <a:t>Schema Markup is challenging to program and can be replaced with a well-structured resume-type presentation.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395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551</Words>
  <Application>Microsoft Office PowerPoint</Application>
  <PresentationFormat>Widescreen</PresentationFormat>
  <Paragraphs>109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Why You Should Post Content Under a Personal Name Versus a Company Name</vt:lpstr>
      <vt:lpstr>Topics</vt:lpstr>
      <vt:lpstr>Google's Helpful Content System  </vt:lpstr>
      <vt:lpstr>Beyond Google: Why Personal Authorship Matters</vt:lpstr>
      <vt:lpstr>Human Authorship Aligns With Google’s  E-E-A-T Concept</vt:lpstr>
      <vt:lpstr>Implications for Content Generation</vt:lpstr>
      <vt:lpstr>How Our Personal Authorship Tools Works</vt:lpstr>
      <vt:lpstr>PowerPoint Presentation</vt:lpstr>
      <vt:lpstr>Personal Author Pages.</vt:lpstr>
      <vt:lpstr>Information for Bio Pages</vt:lpstr>
      <vt:lpstr>Potential Impact of Personal Authorship on SEO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GA4 Basics</dc:title>
  <dc:creator>Jeff Foreman</dc:creator>
  <cp:lastModifiedBy>Jeff Foreman</cp:lastModifiedBy>
  <cp:revision>4</cp:revision>
  <dcterms:created xsi:type="dcterms:W3CDTF">2023-09-24T16:01:41Z</dcterms:created>
  <dcterms:modified xsi:type="dcterms:W3CDTF">2024-12-12T21:24:26Z</dcterms:modified>
</cp:coreProperties>
</file>